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95" r:id="rId1"/>
  </p:sldMasterIdLst>
  <p:notesMasterIdLst>
    <p:notesMasterId r:id="rId67"/>
  </p:notesMasterIdLst>
  <p:handoutMasterIdLst>
    <p:handoutMasterId r:id="rId68"/>
  </p:handoutMasterIdLst>
  <p:sldIdLst>
    <p:sldId id="256" r:id="rId2"/>
    <p:sldId id="421" r:id="rId3"/>
    <p:sldId id="422" r:id="rId4"/>
    <p:sldId id="426" r:id="rId5"/>
    <p:sldId id="447" r:id="rId6"/>
    <p:sldId id="448" r:id="rId7"/>
    <p:sldId id="397" r:id="rId8"/>
    <p:sldId id="398" r:id="rId9"/>
    <p:sldId id="399" r:id="rId10"/>
    <p:sldId id="470" r:id="rId11"/>
    <p:sldId id="416" r:id="rId12"/>
    <p:sldId id="449" r:id="rId13"/>
    <p:sldId id="427" r:id="rId14"/>
    <p:sldId id="432" r:id="rId15"/>
    <p:sldId id="433" r:id="rId16"/>
    <p:sldId id="434" r:id="rId17"/>
    <p:sldId id="436" r:id="rId18"/>
    <p:sldId id="450" r:id="rId19"/>
    <p:sldId id="439" r:id="rId20"/>
    <p:sldId id="440" r:id="rId21"/>
    <p:sldId id="441" r:id="rId22"/>
    <p:sldId id="442" r:id="rId23"/>
    <p:sldId id="451" r:id="rId24"/>
    <p:sldId id="443" r:id="rId25"/>
    <p:sldId id="444" r:id="rId26"/>
    <p:sldId id="445" r:id="rId27"/>
    <p:sldId id="452" r:id="rId28"/>
    <p:sldId id="404" r:id="rId29"/>
    <p:sldId id="431" r:id="rId30"/>
    <p:sldId id="430" r:id="rId31"/>
    <p:sldId id="417" r:id="rId32"/>
    <p:sldId id="418" r:id="rId33"/>
    <p:sldId id="419" r:id="rId34"/>
    <p:sldId id="420" r:id="rId35"/>
    <p:sldId id="428" r:id="rId36"/>
    <p:sldId id="453" r:id="rId37"/>
    <p:sldId id="415" r:id="rId38"/>
    <p:sldId id="455" r:id="rId39"/>
    <p:sldId id="405" r:id="rId40"/>
    <p:sldId id="454" r:id="rId41"/>
    <p:sldId id="456" r:id="rId42"/>
    <p:sldId id="457" r:id="rId43"/>
    <p:sldId id="438" r:id="rId44"/>
    <p:sldId id="458" r:id="rId45"/>
    <p:sldId id="459" r:id="rId46"/>
    <p:sldId id="461" r:id="rId47"/>
    <p:sldId id="462" r:id="rId48"/>
    <p:sldId id="463" r:id="rId49"/>
    <p:sldId id="464" r:id="rId50"/>
    <p:sldId id="465" r:id="rId51"/>
    <p:sldId id="467" r:id="rId52"/>
    <p:sldId id="469" r:id="rId53"/>
    <p:sldId id="407" r:id="rId54"/>
    <p:sldId id="446" r:id="rId55"/>
    <p:sldId id="410" r:id="rId56"/>
    <p:sldId id="411" r:id="rId57"/>
    <p:sldId id="471" r:id="rId58"/>
    <p:sldId id="473" r:id="rId59"/>
    <p:sldId id="401" r:id="rId60"/>
    <p:sldId id="412" r:id="rId61"/>
    <p:sldId id="423" r:id="rId62"/>
    <p:sldId id="435" r:id="rId63"/>
    <p:sldId id="472" r:id="rId64"/>
    <p:sldId id="367" r:id="rId65"/>
    <p:sldId id="33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E5EA5"/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713" autoAdjust="0"/>
    <p:restoredTop sz="89964" autoAdjust="0"/>
  </p:normalViewPr>
  <p:slideViewPr>
    <p:cSldViewPr snapToGrid="0" snapToObjects="1">
      <p:cViewPr varScale="1">
        <p:scale>
          <a:sx n="104" d="100"/>
          <a:sy n="104" d="100"/>
        </p:scale>
        <p:origin x="-18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239D8-9946-CA43-8D24-8F75F9EC746F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555D0-D576-144C-A110-33DEAAC5A4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7071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3C4F2-547F-4EAC-A4FB-1991884D518B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45946-0CF3-4C0F-AF5C-F563F65A0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7518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engineland.com/the-b2b-marketers-guide-to-baidu-seo-18065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83453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https://developers.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.com/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http://mysiteauditor.com/blog/top-10-most-important-seo-tips-for-url-optimization/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http://mysiteauditor.com/blog/top-10-most-important-seo-tips-for-url-optimization/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https://www.searchenginejournal.com/image-alt-text-vs-image-title-whats-the-difference/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fact that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Baidu’s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Chinese-language search engine considers the keywords and description meta tag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 major factor in its search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45946-0CF3-4C0F-AF5C-F563F65A065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737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95E4D3-92F1-F74E-BDA8-3EA24612ADAC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58C7B7-FC72-9D41-BEE1-BB86D4F232B4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37682"/>
            <a:ext cx="2057400" cy="54255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37682"/>
            <a:ext cx="6019800" cy="5425599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6E821B-96E8-764D-BF74-9827494534E4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2186"/>
            <a:ext cx="8229600" cy="7390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0900"/>
            <a:ext cx="8229600" cy="4157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89BD2-8F64-7D49-B0EC-A10964D418B9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66F277-A6C8-D74E-AD9A-DEDC5E2BD837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5"/>
            <a:ext cx="8229600" cy="6325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06600"/>
            <a:ext cx="4038600" cy="411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06600"/>
            <a:ext cx="4038600" cy="411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B6B04E-5C92-7445-BA45-A4E3769C0C5A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424"/>
            <a:ext cx="8229600" cy="85875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1219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48001"/>
            <a:ext cx="4040188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1219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048001"/>
            <a:ext cx="4041775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8670BD-E6C9-264B-B690-760DD144ACC6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7824"/>
            <a:ext cx="8229600" cy="8587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675A36-41C1-3640-8C6B-1BC6AFC60484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7F365B-D897-1947-952A-6C45D93ACDC1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787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EF7792-C4C4-FC44-A7F5-725EC2CD30B1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333499"/>
            <a:ext cx="5486400" cy="33940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13829E-7EE3-3944-BE84-808F00A9FAF3}" type="datetime2">
              <a:rPr lang="en-US" smtClean="0"/>
              <a:pPr/>
              <a:t>Monday, January 25, 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97825"/>
            <a:ext cx="8229600" cy="59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92302"/>
            <a:ext cx="8229600" cy="43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45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92714F1E-B45D-F141-BCEC-0A4A490D9DB7}" type="datetime2">
              <a:rPr lang="en-US" smtClean="0"/>
              <a:pPr/>
              <a:t>Monday, January 25,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3100" y="65468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US" smtClean="0"/>
              <a:t>www.qsoftvietnam.com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68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defRPr>
            </a:lvl1pPr>
          </a:lstStyle>
          <a:p>
            <a:fld id="{2BDB93A9-DE17-42E8-A366-46C30944BF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96" r:id="rId1"/>
    <p:sldLayoutId id="2147485497" r:id="rId2"/>
    <p:sldLayoutId id="2147485498" r:id="rId3"/>
    <p:sldLayoutId id="2147485499" r:id="rId4"/>
    <p:sldLayoutId id="2147485500" r:id="rId5"/>
    <p:sldLayoutId id="2147485501" r:id="rId6"/>
    <p:sldLayoutId id="2147485502" r:id="rId7"/>
    <p:sldLayoutId id="2147485503" r:id="rId8"/>
    <p:sldLayoutId id="2147485504" r:id="rId9"/>
    <p:sldLayoutId id="2147485505" r:id="rId10"/>
    <p:sldLayoutId id="2147485506" r:id="rId11"/>
  </p:sldLayoutIdLst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debu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developers.facebook.com/blog/post/2012/02/15/early-success-stories--timeline-apps-and-open-graph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-creator.org/event.ph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tructured-data/testing-tool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ydomain.com/pupies-adorably-confused-by-rainbo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dn07.mydomain.cc/9rf7e2/i?HXID=iaj34089jgt30hgqa3&amp;qry=f" TargetMode="External"/><Relationship Id="rId4" Type="http://schemas.openxmlformats.org/officeDocument/2006/relationships/hyperlink" Target="http://www.mydomain.com/pub/post?ID=77&amp;kw=puppies+confus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topic-nam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www1.macys.com/shop/" TargetMode="External"/><Relationship Id="rId4" Type="http://schemas.openxmlformats.org/officeDocument/2006/relationships/hyperlink" Target="http://www.example.com/?p=57854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best-content" TargetMode="External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www.example.com/sub/Bad_Lin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kpasapp.com/sitemap.x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://kpasapp.com/staticpage.x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kpasapp.com/robots.tx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plugins/wordpress-se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wordpress.org/plugins/all-in-one-seo-pack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ability-score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backlinko.com/google-ranking-factor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lancepollard.com/complete-list-of-html-meta-tags/" TargetMode="External"/><Relationship Id="rId7" Type="http://schemas.openxmlformats.org/officeDocument/2006/relationships/hyperlink" Target="http://webmasters.stackexchange.com/questions/403/how-should-i-structure-my-urls-for-both-seo-and-localizati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z.com/learn/seo/meta-description" TargetMode="External"/><Relationship Id="rId5" Type="http://schemas.openxmlformats.org/officeDocument/2006/relationships/hyperlink" Target="http://searchengineland.com/figz/wp-content/seloads/2013/10/nofollowtag-1000-2919.png" TargetMode="External"/><Relationship Id="rId4" Type="http://schemas.openxmlformats.org/officeDocument/2006/relationships/hyperlink" Target="http://www.wordstream.com/meta-tag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ast.com/flesch-reading-ease-score/" TargetMode="External"/><Relationship Id="rId7" Type="http://schemas.openxmlformats.org/officeDocument/2006/relationships/hyperlink" Target="http://www.webmarketingnow.com/tips/meta-tags-uncovered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cklinko.com/google-ranking-factors" TargetMode="External"/><Relationship Id="rId5" Type="http://schemas.openxmlformats.org/officeDocument/2006/relationships/hyperlink" Target="http://diythemes.com/thesis/wordpress-seo-image-optimization/" TargetMode="External"/><Relationship Id="rId4" Type="http://schemas.openxmlformats.org/officeDocument/2006/relationships/hyperlink" Target="http://www.cyberalert.com/blog/index.php/the-guide-to-creating-and-optimizing-metadata-for-seo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-creator.org/event.php" TargetMode="External"/><Relationship Id="rId7" Type="http://schemas.openxmlformats.org/officeDocument/2006/relationships/hyperlink" Target="https://moz.com/blog/15-seo-best-practices-for-structuring-url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ordtracker.com/academy/learn-seo/technical-guides/seo-clean-urls" TargetMode="External"/><Relationship Id="rId5" Type="http://schemas.openxmlformats.org/officeDocument/2006/relationships/hyperlink" Target="https://www.searchenginejournal.com/five-steps-to-seo-friendly-site-url-structure/" TargetMode="External"/><Relationship Id="rId4" Type="http://schemas.openxmlformats.org/officeDocument/2006/relationships/hyperlink" Target="http://mysiteauditor.com/blog/top-10-most-important-seo-tips-for-url-optimization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debug/" TargetMode="External"/><Relationship Id="rId7" Type="http://schemas.openxmlformats.org/officeDocument/2006/relationships/hyperlink" Target="http://www.slideshare.net/namtrok/hope-seo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itemaps.org/protocol.html" TargetMode="External"/><Relationship Id="rId5" Type="http://schemas.openxmlformats.org/officeDocument/2006/relationships/hyperlink" Target="https://davidwalsh.name/twitter-cards" TargetMode="External"/><Relationship Id="rId4" Type="http://schemas.openxmlformats.org/officeDocument/2006/relationships/hyperlink" Target="http://ogp.me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lancepollard.com/complete-list-of-html-meta-tag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1501"/>
            <a:ext cx="77724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Google SEO</a:t>
            </a:r>
            <a:endParaRPr lang="en-US" sz="5400" b="1" dirty="0">
              <a:solidFill>
                <a:schemeClr val="accent6">
                  <a:lumMod val="75000"/>
                </a:schemeClr>
              </a:solidFill>
              <a:latin typeface="Constant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026190"/>
            <a:ext cx="6076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CHƯƠNG TRÌNH ĐÀO TẠO NHÂN VIÊN 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1187" y="6232112"/>
            <a:ext cx="2552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</a:rPr>
              <a:t>HANOI – NOV, 2015 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8662" y="3907095"/>
            <a:ext cx="3899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 smtClean="0">
                <a:solidFill>
                  <a:srgbClr val="0E5EA5"/>
                </a:solidFill>
              </a:rPr>
              <a:t>Trình</a:t>
            </a:r>
            <a:r>
              <a:rPr lang="en-US" sz="2000" b="1" i="1" dirty="0" smtClean="0">
                <a:solidFill>
                  <a:srgbClr val="0E5EA5"/>
                </a:solidFill>
              </a:rPr>
              <a:t>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bày</a:t>
            </a:r>
            <a:r>
              <a:rPr lang="en-US" sz="2000" b="1" i="1" dirty="0" smtClean="0">
                <a:solidFill>
                  <a:srgbClr val="0E5EA5"/>
                </a:solidFill>
              </a:rPr>
              <a:t>: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Vũ</a:t>
            </a:r>
            <a:r>
              <a:rPr lang="en-US" sz="2000" b="1" i="1" dirty="0" smtClean="0">
                <a:solidFill>
                  <a:srgbClr val="0E5EA5"/>
                </a:solidFill>
              </a:rPr>
              <a:t> Quang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Sơn</a:t>
            </a:r>
            <a:endParaRPr lang="en-US" sz="2000" b="1" i="1" dirty="0">
              <a:solidFill>
                <a:srgbClr val="0E5EA5"/>
              </a:solidFill>
            </a:endParaRPr>
          </a:p>
        </p:txBody>
      </p:sp>
      <p:pic>
        <p:nvPicPr>
          <p:cNvPr id="3076" name="Picture 4" descr="C:\Users\sonvq\Desktop\giphy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795" y="3015806"/>
            <a:ext cx="5284310" cy="3170586"/>
          </a:xfrm>
          <a:prstGeom prst="rect">
            <a:avLst/>
          </a:prstGeom>
          <a:noFill/>
        </p:spPr>
      </p:pic>
      <p:pic>
        <p:nvPicPr>
          <p:cNvPr id="3077" name="Picture 5" descr="D:\backup desktop 04122015\Son Image\chicken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7843" y="3373755"/>
            <a:ext cx="933450" cy="933450"/>
          </a:xfrm>
          <a:prstGeom prst="rect">
            <a:avLst/>
          </a:prstGeom>
          <a:noFill/>
        </p:spPr>
      </p:pic>
      <p:pic>
        <p:nvPicPr>
          <p:cNvPr id="2059" name="Picture 11" descr="C:\Users\sonvq\Desktop\seoimag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18224" y="799976"/>
            <a:ext cx="2416048" cy="1874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1686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07733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Best practice </a:t>
            </a:r>
            <a:r>
              <a:rPr lang="en-US" i="1" dirty="0" smtClean="0">
                <a:latin typeface="Avenir Medium"/>
              </a:rPr>
              <a:t>(</a:t>
            </a:r>
            <a:r>
              <a:rPr lang="en-US" i="1" dirty="0" err="1" smtClean="0">
                <a:latin typeface="Avenir Medium"/>
              </a:rPr>
              <a:t>MetaTag</a:t>
            </a:r>
            <a:r>
              <a:rPr lang="en-US" i="1" dirty="0" smtClean="0">
                <a:latin typeface="Avenir Medium"/>
              </a:rPr>
              <a:t>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344168"/>
            <a:ext cx="8606672" cy="528523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Don’t</a:t>
            </a:r>
            <a:r>
              <a:rPr lang="en-US" sz="2200" dirty="0" smtClean="0">
                <a:latin typeface="Cambria" pitchFamily="18" charset="0"/>
              </a:rPr>
              <a:t> put too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long/short</a:t>
            </a:r>
            <a:r>
              <a:rPr lang="en-US" sz="2200" dirty="0" smtClean="0">
                <a:latin typeface="Cambria" pitchFamily="18" charset="0"/>
              </a:rPr>
              <a:t> title and meta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Avoid missing/duplicate/non-informative </a:t>
            </a:r>
            <a:r>
              <a:rPr lang="en-US" sz="2200" dirty="0" smtClean="0">
                <a:latin typeface="Cambria" pitchFamily="18" charset="0"/>
              </a:rPr>
              <a:t>title and meta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4099" name="Picture 3" descr="C:\Users\sonvq\Desktop\Untitl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6085" y="2825496"/>
            <a:ext cx="6370647" cy="39509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Meta </a:t>
            </a:r>
            <a:r>
              <a:rPr lang="en-US" b="1" i="1" dirty="0" smtClean="0">
                <a:latin typeface="Avenir Medium"/>
              </a:rPr>
              <a:t>not recommend</a:t>
            </a:r>
            <a:r>
              <a:rPr lang="en-US" i="1" dirty="0" smtClean="0">
                <a:latin typeface="Avenir Medium"/>
              </a:rPr>
              <a:t> to use</a:t>
            </a:r>
            <a:endParaRPr lang="en-US" dirty="0">
              <a:latin typeface="Avenir Medium"/>
            </a:endParaRPr>
          </a:p>
        </p:txBody>
      </p:sp>
      <p:pic>
        <p:nvPicPr>
          <p:cNvPr id="1027" name="Picture 3" descr="C:\Users\sonvq\Desktop\Screenshot_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171" y="2209800"/>
            <a:ext cx="8717661" cy="1447800"/>
          </a:xfrm>
          <a:prstGeom prst="rect">
            <a:avLst/>
          </a:prstGeom>
          <a:noFill/>
        </p:spPr>
      </p:pic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21141"/>
            <a:ext cx="8606672" cy="4525963"/>
          </a:xfrm>
        </p:spPr>
        <p:txBody>
          <a:bodyPr/>
          <a:lstStyle/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Title &amp; Description </a:t>
            </a:r>
            <a:r>
              <a:rPr lang="en-US" sz="2200" dirty="0" smtClean="0">
                <a:latin typeface="Cambria" pitchFamily="18" charset="0"/>
              </a:rPr>
              <a:t>is enough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Google bots is </a:t>
            </a:r>
            <a:r>
              <a:rPr lang="en-US" sz="2200" b="1" dirty="0" smtClean="0">
                <a:latin typeface="Cambria" pitchFamily="18" charset="0"/>
              </a:rPr>
              <a:t>smart, </a:t>
            </a:r>
            <a:r>
              <a:rPr lang="en-US" sz="2200" dirty="0" smtClean="0">
                <a:latin typeface="Cambria" pitchFamily="18" charset="0"/>
              </a:rPr>
              <a:t>u can’t ask them what to do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pic>
        <p:nvPicPr>
          <p:cNvPr id="6146" name="Picture 2" descr="C:\Users\sonvq\Desktop\service-social-medi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4550" y="0"/>
            <a:ext cx="3219450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Open Graph </a:t>
            </a:r>
            <a:r>
              <a:rPr lang="en-US" i="1" dirty="0" smtClean="0">
                <a:latin typeface="Avenir Medium"/>
              </a:rPr>
              <a:t>Meta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85149"/>
            <a:ext cx="8606672" cy="4544252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Enables page become a </a:t>
            </a:r>
          </a:p>
          <a:p>
            <a:pPr>
              <a:buNone/>
            </a:pP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rich</a:t>
            </a:r>
            <a:r>
              <a:rPr lang="en-US" sz="2200" dirty="0" smtClean="0">
                <a:latin typeface="Cambria" pitchFamily="18" charset="0"/>
              </a:rPr>
              <a:t> object in a </a:t>
            </a: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social</a:t>
            </a:r>
            <a:r>
              <a:rPr lang="en-US" sz="2200" dirty="0" smtClean="0">
                <a:latin typeface="Cambria" pitchFamily="18" charset="0"/>
              </a:rPr>
              <a:t> graph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6148" name="Picture 4" descr="C:\Users\sonvq\Desktop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428" y="-205423"/>
            <a:ext cx="2290572" cy="2290572"/>
          </a:xfrm>
          <a:prstGeom prst="rect">
            <a:avLst/>
          </a:prstGeom>
          <a:noFill/>
        </p:spPr>
      </p:pic>
      <p:pic>
        <p:nvPicPr>
          <p:cNvPr id="6149" name="Picture 5" descr="C:\Users\sonvq\Desktop\Screenshot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6254" y="2030285"/>
            <a:ext cx="5007746" cy="46885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6150" name="Picture 6" descr="C:\Users\sonvq\Desktop\opengraphapps_nanigan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5" y="4178808"/>
            <a:ext cx="3792635" cy="2549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 </a:t>
            </a:r>
            <a:r>
              <a:rPr lang="en-US" b="1" i="1" dirty="0" smtClean="0">
                <a:latin typeface="Avenir Medium"/>
              </a:rPr>
              <a:t>Preview</a:t>
            </a:r>
            <a:endParaRPr lang="en-US" b="1" dirty="0">
              <a:latin typeface="Avenir Medium"/>
            </a:endParaRPr>
          </a:p>
        </p:txBody>
      </p:sp>
      <p:pic>
        <p:nvPicPr>
          <p:cNvPr id="7170" name="Picture 2" descr="C:\Users\sonvq\Desktop\2016-01-21_18-42-1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162" y="1842896"/>
            <a:ext cx="8467344" cy="465638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Graph, </a:t>
            </a:r>
            <a:r>
              <a:rPr lang="en-US" b="1" i="1" dirty="0" smtClean="0">
                <a:latin typeface="Avenir Medium"/>
              </a:rPr>
              <a:t>how</a:t>
            </a:r>
            <a:r>
              <a:rPr lang="en-US" i="1" dirty="0" smtClean="0">
                <a:latin typeface="Avenir Medium"/>
              </a:rPr>
              <a:t> to?</a:t>
            </a:r>
            <a:endParaRPr lang="en-US" dirty="0">
              <a:latin typeface="Avenir Medium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35608"/>
            <a:ext cx="8606672" cy="519379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Required</a:t>
            </a:r>
            <a:r>
              <a:rPr lang="en-US" sz="2200" b="1" dirty="0" smtClean="0">
                <a:solidFill>
                  <a:srgbClr val="FF0000"/>
                </a:solidFill>
                <a:latin typeface="Cambria" pitchFamily="18" charset="0"/>
              </a:rPr>
              <a:t>*</a:t>
            </a:r>
            <a:r>
              <a:rPr lang="en-US" sz="2200" dirty="0" smtClean="0">
                <a:latin typeface="Cambria" pitchFamily="18" charset="0"/>
              </a:rPr>
              <a:t>: 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title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type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image</a:t>
            </a:r>
          </a:p>
          <a:p>
            <a:pPr lvl="1"/>
            <a:r>
              <a:rPr lang="en-US" sz="1800" dirty="0" err="1" smtClean="0">
                <a:latin typeface="Cambria" pitchFamily="18" charset="0"/>
              </a:rPr>
              <a:t>url</a:t>
            </a:r>
            <a:endParaRPr lang="en-US" sz="1800" dirty="0">
              <a:latin typeface="Cambria" pitchFamily="18" charset="0"/>
            </a:endParaRPr>
          </a:p>
        </p:txBody>
      </p:sp>
      <p:pic>
        <p:nvPicPr>
          <p:cNvPr id="8196" name="Picture 4" descr="C:\Users\sonvq\Desktop\Screenshot_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" y="3775710"/>
            <a:ext cx="9101138" cy="2515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Graph, </a:t>
            </a:r>
            <a:r>
              <a:rPr lang="en-US" b="1" i="1" dirty="0" smtClean="0">
                <a:latin typeface="Avenir Medium"/>
              </a:rPr>
              <a:t>debug, update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95046"/>
            <a:ext cx="8229600" cy="5283517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https://developers.facebook.com/tools/debug/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 descr="C:\Users\sonvq\Desktop\Screenshot_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261" y="1513493"/>
            <a:ext cx="7332339" cy="52030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Open Graph, </a:t>
            </a:r>
            <a:r>
              <a:rPr lang="en-US" b="1" i="1" dirty="0" smtClean="0">
                <a:latin typeface="Avenir Medium"/>
              </a:rPr>
              <a:t>result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51662"/>
            <a:ext cx="8229600" cy="5283517"/>
          </a:xfrm>
        </p:spPr>
        <p:txBody>
          <a:bodyPr/>
          <a:lstStyle/>
          <a:p>
            <a:r>
              <a:rPr lang="en-US" sz="2200" b="1" dirty="0" err="1" smtClean="0">
                <a:solidFill>
                  <a:srgbClr val="0000FF"/>
                </a:solidFill>
                <a:latin typeface="Cambria" pitchFamily="18" charset="0"/>
              </a:rPr>
              <a:t>Pinterest</a:t>
            </a:r>
            <a:r>
              <a:rPr lang="en-US" sz="2200" dirty="0" smtClean="0">
                <a:latin typeface="Cambria" pitchFamily="18" charset="0"/>
              </a:rPr>
              <a:t> 60% increase in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visits</a:t>
            </a:r>
          </a:p>
          <a:p>
            <a:pPr>
              <a:buNone/>
            </a:pPr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Pose</a:t>
            </a:r>
            <a:r>
              <a:rPr lang="vi-VN" sz="2200" dirty="0" smtClean="0">
                <a:latin typeface="Cambria" pitchFamily="18" charset="0"/>
              </a:rPr>
              <a:t> 5X increase in daily web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signup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Foodily</a:t>
            </a:r>
            <a:r>
              <a:rPr lang="vi-VN" sz="2200" dirty="0" smtClean="0">
                <a:latin typeface="Cambria" pitchFamily="18" charset="0"/>
              </a:rPr>
              <a:t> 4X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new users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Fab.com</a:t>
            </a:r>
            <a:r>
              <a:rPr lang="vi-VN" sz="2200" dirty="0" smtClean="0">
                <a:latin typeface="Cambria" pitchFamily="18" charset="0"/>
              </a:rPr>
              <a:t> 50%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traffic</a:t>
            </a:r>
            <a:r>
              <a:rPr lang="vi-VN" sz="2200" dirty="0" smtClean="0">
                <a:latin typeface="Cambria" pitchFamily="18" charset="0"/>
              </a:rPr>
              <a:t> from FB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Artfinder</a:t>
            </a:r>
            <a:r>
              <a:rPr lang="vi-VN" sz="2200" dirty="0" smtClean="0">
                <a:latin typeface="Cambria" pitchFamily="18" charset="0"/>
              </a:rPr>
              <a:t> 60% increase in 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time spent</a:t>
            </a:r>
          </a:p>
          <a:p>
            <a:endParaRPr lang="vi-VN" sz="2200" dirty="0" smtClean="0">
              <a:latin typeface="Cambria" pitchFamily="18" charset="0"/>
            </a:endParaRPr>
          </a:p>
          <a:p>
            <a:endParaRPr lang="vi-VN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3"/>
              </a:rPr>
              <a:t>https://developers.facebook.com/blog/post/2012/02/15/early-success-stories--timeline-apps-and-open-graph/</a:t>
            </a:r>
            <a:endParaRPr lang="en-US" sz="2200" dirty="0" smtClean="0">
              <a:latin typeface="Cambria" pitchFamily="18" charset="0"/>
            </a:endParaRPr>
          </a:p>
          <a:p>
            <a:endParaRPr lang="en-US" sz="2200" dirty="0">
              <a:latin typeface="Cambria" pitchFamily="18" charset="0"/>
            </a:endParaRPr>
          </a:p>
        </p:txBody>
      </p:sp>
      <p:pic>
        <p:nvPicPr>
          <p:cNvPr id="10242" name="Picture 2" descr="C:\Users\sonvq\Desktop\pinterest_badge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240" y="1129410"/>
            <a:ext cx="827406" cy="827406"/>
          </a:xfrm>
          <a:prstGeom prst="rect">
            <a:avLst/>
          </a:prstGeom>
          <a:noFill/>
        </p:spPr>
      </p:pic>
      <p:pic>
        <p:nvPicPr>
          <p:cNvPr id="10245" name="Picture 5" descr="C:\Users\sonvq\Desktop\Screenshot_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8586" y="4595120"/>
            <a:ext cx="2216086" cy="495802"/>
          </a:xfrm>
          <a:prstGeom prst="rect">
            <a:avLst/>
          </a:prstGeom>
          <a:noFill/>
        </p:spPr>
      </p:pic>
      <p:pic>
        <p:nvPicPr>
          <p:cNvPr id="10247" name="Picture 7" descr="C:\Users\sonvq\Desktop\Pose_Logo-e136322199098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1426" y="2120201"/>
            <a:ext cx="806767" cy="567564"/>
          </a:xfrm>
          <a:prstGeom prst="rect">
            <a:avLst/>
          </a:prstGeom>
          <a:noFill/>
        </p:spPr>
      </p:pic>
      <p:pic>
        <p:nvPicPr>
          <p:cNvPr id="10250" name="Picture 10" descr="C:\Users\sonvq\Desktop\Layer-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7146" y="2821494"/>
            <a:ext cx="808673" cy="808673"/>
          </a:xfrm>
          <a:prstGeom prst="rect">
            <a:avLst/>
          </a:prstGeom>
          <a:noFill/>
        </p:spPr>
      </p:pic>
      <p:pic>
        <p:nvPicPr>
          <p:cNvPr id="10251" name="Picture 11" descr="C:\Users\sonvq\Desktop\fab_logo_3_0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26755" y="3821825"/>
            <a:ext cx="1063933" cy="41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Twitter Card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8314" y="256032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vi-VN" b="1" i="1" dirty="0" smtClean="0">
                <a:latin typeface="Avenir Medium"/>
              </a:rPr>
              <a:t> overview</a:t>
            </a:r>
            <a:endParaRPr lang="en-US" b="1" dirty="0">
              <a:latin typeface="Avenir Medium"/>
            </a:endParaRPr>
          </a:p>
        </p:txBody>
      </p:sp>
      <p:pic>
        <p:nvPicPr>
          <p:cNvPr id="11272" name="Picture 8" descr="C:\Users\sonvq\Desktop\Untitled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05901"/>
            <a:ext cx="9144000" cy="4852099"/>
          </a:xfrm>
          <a:prstGeom prst="rect">
            <a:avLst/>
          </a:prstGeom>
          <a:noFill/>
        </p:spPr>
      </p:pic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16152"/>
            <a:ext cx="8606672" cy="5413249"/>
          </a:xfrm>
        </p:spPr>
        <p:txBody>
          <a:bodyPr/>
          <a:lstStyle/>
          <a:p>
            <a:r>
              <a:rPr lang="vi-VN" sz="2200" b="1" dirty="0" smtClean="0">
                <a:solidFill>
                  <a:srgbClr val="0000FF"/>
                </a:solidFill>
                <a:latin typeface="Cambria" pitchFamily="18" charset="0"/>
              </a:rPr>
              <a:t>Types</a:t>
            </a:r>
            <a:r>
              <a:rPr lang="vi-VN" sz="2200" dirty="0" smtClean="0">
                <a:latin typeface="Cambria" pitchFamily="18" charset="0"/>
              </a:rPr>
              <a:t>: Summary, Photo, Gallery, App, Player, Product</a:t>
            </a:r>
            <a:endParaRPr lang="en-US" sz="22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133994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What’s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99616"/>
            <a:ext cx="8606672" cy="512978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S</a:t>
            </a:r>
            <a:r>
              <a:rPr lang="en-US" sz="2200" dirty="0" smtClean="0">
                <a:latin typeface="Cambria" pitchFamily="18" charset="0"/>
              </a:rPr>
              <a:t>earch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E</a:t>
            </a:r>
            <a:r>
              <a:rPr lang="en-US" sz="2200" dirty="0" smtClean="0">
                <a:latin typeface="Cambria" pitchFamily="18" charset="0"/>
              </a:rPr>
              <a:t>ngine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O</a:t>
            </a:r>
            <a:r>
              <a:rPr lang="en-US" sz="2200" dirty="0" smtClean="0">
                <a:latin typeface="Cambria" pitchFamily="18" charset="0"/>
              </a:rPr>
              <a:t>ptimization (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SEO</a:t>
            </a:r>
            <a:r>
              <a:rPr lang="en-US" sz="2200" dirty="0" smtClean="0">
                <a:latin typeface="Cambria" pitchFamily="18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Effort to </a:t>
            </a:r>
            <a:r>
              <a:rPr lang="en-US" sz="2200" b="1" dirty="0" smtClean="0">
                <a:solidFill>
                  <a:srgbClr val="0000FF"/>
                </a:solidFill>
                <a:latin typeface="Cambria" pitchFamily="18" charset="0"/>
              </a:rPr>
              <a:t>increase rank</a:t>
            </a: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 </a:t>
            </a:r>
            <a:r>
              <a:rPr lang="en-US" sz="2200" dirty="0" smtClean="0">
                <a:latin typeface="Cambria" pitchFamily="18" charset="0"/>
              </a:rPr>
              <a:t>in SERP</a:t>
            </a:r>
          </a:p>
        </p:txBody>
      </p:sp>
      <p:pic>
        <p:nvPicPr>
          <p:cNvPr id="1027" name="Picture 3" descr="C:\Users\sonvq\Desktop\SE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2305" y="1"/>
            <a:ext cx="3144495" cy="1859182"/>
          </a:xfrm>
          <a:prstGeom prst="rect">
            <a:avLst/>
          </a:prstGeom>
          <a:noFill/>
        </p:spPr>
      </p:pic>
      <p:pic>
        <p:nvPicPr>
          <p:cNvPr id="1028" name="Picture 4" descr="C:\Users\sonvq\Desktop\2016-01-19_17-49-5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8528" y="2551176"/>
            <a:ext cx="5799089" cy="42962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8314" y="625539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card, </a:t>
            </a:r>
            <a:r>
              <a:rPr lang="vi-VN" b="1" i="1" dirty="0" smtClean="0">
                <a:latin typeface="Avenir Medium"/>
              </a:rPr>
              <a:t>how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2290" name="Picture 2" descr="C:\Users\sonvq\Desktop\Screenshot_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57574"/>
            <a:ext cx="9144000" cy="2595753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23850" y="1435608"/>
            <a:ext cx="8606672" cy="51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Required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*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: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dirty="0" smtClean="0"/>
              <a:t>card</a:t>
            </a:r>
            <a:endParaRPr lang="vi-VN" dirty="0" smtClean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site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title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vi-V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description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37160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en-US" i="1" dirty="0" smtClean="0">
                <a:latin typeface="Avenir Medium"/>
              </a:rPr>
              <a:t>, </a:t>
            </a:r>
            <a:r>
              <a:rPr lang="en-US" b="1" i="1" dirty="0" smtClean="0">
                <a:latin typeface="Avenir Medium"/>
              </a:rPr>
              <a:t>debug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76174"/>
            <a:ext cx="8229600" cy="5402389"/>
          </a:xfrm>
        </p:spPr>
        <p:txBody>
          <a:bodyPr/>
          <a:lstStyle/>
          <a:p>
            <a:r>
              <a:rPr lang="en-US" dirty="0" smtClean="0"/>
              <a:t>https://cards-dev.twitter.com/validator</a:t>
            </a:r>
            <a:endParaRPr lang="vi-VN" dirty="0" smtClean="0"/>
          </a:p>
          <a:p>
            <a:endParaRPr lang="en-US" dirty="0"/>
          </a:p>
        </p:txBody>
      </p:sp>
      <p:pic>
        <p:nvPicPr>
          <p:cNvPr id="13315" name="Picture 3" descr="C:\Users\sonvq\Desktop\Screenshot_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63040"/>
            <a:ext cx="9144000" cy="540505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56032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Twitter card</a:t>
            </a:r>
            <a:r>
              <a:rPr lang="en-US" i="1" dirty="0" smtClean="0">
                <a:latin typeface="Avenir Medium"/>
              </a:rPr>
              <a:t>, </a:t>
            </a:r>
            <a:r>
              <a:rPr lang="en-US" b="1" i="1" dirty="0" smtClean="0">
                <a:latin typeface="Avenir Medium"/>
              </a:rPr>
              <a:t>result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4340" name="Picture 4" descr="C:\Users\sonvq\Desktop\Screenshot_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8288" y="1260222"/>
            <a:ext cx="3733800" cy="14921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4338" name="Picture 2" descr="C:\Users\sonvq\Desktop\Screenshot_1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2088" y="1728216"/>
            <a:ext cx="5391912" cy="51206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13" name="Up Arrow Callout 12"/>
          <p:cNvSpPr/>
          <p:nvPr/>
        </p:nvSpPr>
        <p:spPr>
          <a:xfrm>
            <a:off x="937260" y="2889504"/>
            <a:ext cx="1143000" cy="621792"/>
          </a:xfrm>
          <a:prstGeom prst="upArrow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</a:rPr>
              <a:t>Before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5916168" y="1040766"/>
            <a:ext cx="1060704" cy="559434"/>
          </a:xfrm>
          <a:prstGeom prst="downArrow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</a:rPr>
              <a:t>After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Schema.org, Structured data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270573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Schema.org, </a:t>
            </a:r>
            <a:r>
              <a:rPr lang="en-US" b="1" i="1" dirty="0" smtClean="0">
                <a:latin typeface="Avenir Medium"/>
              </a:rPr>
              <a:t>Structured Data</a:t>
            </a:r>
            <a:endParaRPr lang="en-US" dirty="0">
              <a:latin typeface="Avenir Medium"/>
            </a:endParaRPr>
          </a:p>
        </p:txBody>
      </p:sp>
      <p:pic>
        <p:nvPicPr>
          <p:cNvPr id="15364" name="Picture 4" descr="C:\Users\sonvq\Desktop\Untitled555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962" y="5147179"/>
            <a:ext cx="5217414" cy="158280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5365" name="Picture 5" descr="C:\Users\sonvq\Desktop\Screenshot_1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663" y="3456050"/>
            <a:ext cx="5095875" cy="14908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6153912" y="2560320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95160" y="2439662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Product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34312" y="395756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Recipes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4224" y="577722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0000FF"/>
                </a:solidFill>
              </a:rPr>
              <a:t>Events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2944367" y="4076438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538216" y="5899666"/>
            <a:ext cx="649224" cy="1463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C:\Users\sonvq\Desktop\Screenshot_2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8167" y="1155891"/>
            <a:ext cx="7278687" cy="514350"/>
          </a:xfrm>
          <a:prstGeom prst="rect">
            <a:avLst/>
          </a:prstGeom>
          <a:noFill/>
        </p:spPr>
      </p:pic>
      <p:pic>
        <p:nvPicPr>
          <p:cNvPr id="15366" name="Picture 6" descr="C:\Users\sonvq\Desktop\Screenshot_2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150" y="1976127"/>
            <a:ext cx="5789297" cy="12791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472184"/>
            <a:ext cx="8229600" cy="480637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http://schema-creator.org/event.php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627770" y="56692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Structured Data</a:t>
            </a:r>
            <a:r>
              <a:rPr lang="vi-VN" i="1" dirty="0" smtClean="0">
                <a:latin typeface="Avenir Medium"/>
              </a:rPr>
              <a:t>, </a:t>
            </a:r>
            <a:r>
              <a:rPr lang="vi-VN" b="1" i="1" dirty="0" smtClean="0">
                <a:latin typeface="Avenir Medium"/>
              </a:rPr>
              <a:t>how to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6387" name="Picture 3" descr="C:\Users\sonvq\Desktop\Screenshot_2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61613"/>
            <a:ext cx="9144000" cy="45963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835852"/>
            <a:ext cx="8229600" cy="5442712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https://developers.google.com/structured-data/testing-tool/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1327341" y="96837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Structured Data</a:t>
            </a:r>
            <a:r>
              <a:rPr lang="vi-VN" i="1" dirty="0" smtClean="0">
                <a:latin typeface="Avenir Medium"/>
              </a:rPr>
              <a:t>, </a:t>
            </a:r>
            <a:r>
              <a:rPr lang="vi-VN" b="1" i="1" dirty="0" smtClean="0">
                <a:latin typeface="Avenir Medium"/>
              </a:rPr>
              <a:t>debug</a:t>
            </a:r>
            <a:r>
              <a:rPr lang="vi-VN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pic>
        <p:nvPicPr>
          <p:cNvPr id="17410" name="Picture 2" descr="C:\Users\sonvq\Desktop\Screenshot_2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2477" y="1400087"/>
            <a:ext cx="6819963" cy="546705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Clean and meaningful URL</a:t>
            </a:r>
            <a:endParaRPr lang="en-US" b="1" kern="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21368"/>
            <a:ext cx="91440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r>
              <a:rPr lang="vi-VN" i="1" dirty="0" smtClean="0">
                <a:latin typeface="Avenir Medium"/>
              </a:rPr>
              <a:t>, why?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2016-01-14_18-42-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612" y="1841753"/>
            <a:ext cx="7686294" cy="4690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35909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39112"/>
            <a:ext cx="8229600" cy="4239452"/>
          </a:xfrm>
        </p:spPr>
        <p:txBody>
          <a:bodyPr/>
          <a:lstStyle/>
          <a:p>
            <a:pPr>
              <a:buNone/>
            </a:pPr>
            <a:r>
              <a:rPr lang="en-US" sz="2200" b="1" dirty="0" smtClean="0">
                <a:latin typeface="Cambria" pitchFamily="18" charset="0"/>
              </a:rPr>
              <a:t>Puppies confused</a:t>
            </a:r>
            <a:endParaRPr lang="en-US" sz="2200" b="1" dirty="0" smtClean="0">
              <a:latin typeface="Cambria" pitchFamily="18" charset="0"/>
              <a:hlinkClick r:id="rId3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  <a:hlinkClick r:id="rId3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  <a:hlinkClick r:id="rId3"/>
              </a:rPr>
              <a:t>http://mydomain.com/puppies-adorably-confused-by-rainbow</a:t>
            </a: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  <a:hlinkClick r:id="rId4"/>
              </a:rPr>
              <a:t>http://www.mydomain.com/pub/post?ID=77&amp;kw=puppies+confused</a:t>
            </a: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  <a:hlinkClick r:id="rId5"/>
              </a:rPr>
              <a:t>http://cdn07.mydomain.cc/9rf7e2/i?HXID=iaj34089jgt30hgqa3&amp;qry=f#loaddelay</a:t>
            </a: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solidFill>
                <a:srgbClr val="0000FF"/>
              </a:solidFill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Why </a:t>
            </a:r>
            <a:r>
              <a:rPr lang="en-US" i="1" dirty="0" smtClean="0">
                <a:latin typeface="Avenir Medium"/>
              </a:rPr>
              <a:t>SEO matter?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make-money-as-seo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0338" y="2670048"/>
            <a:ext cx="3285862" cy="26250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" name="Picture 5" descr="C:\Users\sonvq\Desktop\seo-thanh-cong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4796" y="2670048"/>
            <a:ext cx="3024260" cy="26250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054" name="Picture 6" descr="C:\Users\sonvq\Desktop\Plus__Orang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53840" y="3429000"/>
            <a:ext cx="1219200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pic>
        <p:nvPicPr>
          <p:cNvPr id="4098" name="Picture 2" descr="C:\Users\sonvq\Desktop\54daf2683e1285.94585673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062" y="1265111"/>
            <a:ext cx="6661785" cy="5483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82880" y="1246437"/>
            <a:ext cx="8747642" cy="4525963"/>
          </a:xfrm>
        </p:spPr>
        <p:txBody>
          <a:bodyPr/>
          <a:lstStyle/>
          <a:p>
            <a:pPr>
              <a:buNone/>
            </a:pPr>
            <a:r>
              <a:rPr lang="en-US" sz="2000" b="1" i="1" dirty="0" smtClean="0">
                <a:solidFill>
                  <a:srgbClr val="00B050"/>
                </a:solidFill>
              </a:rPr>
              <a:t>Good</a:t>
            </a:r>
            <a:endParaRPr lang="en-US" sz="2000" b="1" i="1" dirty="0" smtClean="0">
              <a:solidFill>
                <a:srgbClr val="00B050"/>
              </a:solidFill>
              <a:hlinkClick r:id="rId3"/>
            </a:endParaRPr>
          </a:p>
          <a:p>
            <a:pPr>
              <a:buNone/>
            </a:pPr>
            <a:r>
              <a:rPr lang="en-US" sz="2000" i="1" dirty="0" smtClean="0">
                <a:hlinkClick r:id="rId3"/>
              </a:rPr>
              <a:t>www.example.com/topic-name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Cambria" pitchFamily="18" charset="0"/>
              </a:rPr>
              <a:t>Bad</a:t>
            </a:r>
          </a:p>
          <a:p>
            <a:pPr>
              <a:buNone/>
            </a:pPr>
            <a:r>
              <a:rPr lang="en-US" sz="2000" i="1" dirty="0" smtClean="0">
                <a:hlinkClick r:id="rId4"/>
              </a:rPr>
              <a:t>www.example.com/?p=578544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r>
              <a:rPr lang="en-US" sz="2000" b="1" i="1" dirty="0" smtClean="0">
                <a:solidFill>
                  <a:srgbClr val="FF0000"/>
                </a:solidFill>
              </a:rPr>
              <a:t>Very Bad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www.example.com</a:t>
            </a:r>
            <a:r>
              <a:rPr lang="en-US" sz="2000" i="1" u="sng" dirty="0" smtClean="0">
                <a:solidFill>
                  <a:srgbClr val="0000FF"/>
                </a:solidFill>
                <a:hlinkClick r:id="rId5"/>
              </a:rPr>
              <a:t>/shop/</a:t>
            </a:r>
            <a:endParaRPr lang="en-US" sz="2000" i="1" u="sng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bed-bath/quilts-bedspreads?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id=22748&amp;edge=hybrid&amp;</a:t>
            </a:r>
          </a:p>
          <a:p>
            <a:pPr>
              <a:buNone/>
            </a:pPr>
            <a:r>
              <a:rPr lang="en-US" sz="2000" i="1" u="sng" dirty="0" err="1" smtClean="0">
                <a:solidFill>
                  <a:srgbClr val="0000FF"/>
                </a:solidFill>
              </a:rPr>
              <a:t>cm_sp</a:t>
            </a:r>
            <a:r>
              <a:rPr lang="en-US" sz="2000" i="1" u="sng" dirty="0" smtClean="0">
                <a:solidFill>
                  <a:srgbClr val="0000FF"/>
                </a:solidFill>
              </a:rPr>
              <a:t>=</a:t>
            </a:r>
            <a:r>
              <a:rPr lang="en-US" sz="2000" i="1" u="sng" dirty="0" err="1" smtClean="0">
                <a:solidFill>
                  <a:srgbClr val="0000FF"/>
                </a:solidFill>
              </a:rPr>
              <a:t>us_catsplash_bed</a:t>
            </a:r>
            <a:r>
              <a:rPr lang="en-US" sz="2000" i="1" u="sng" dirty="0" smtClean="0">
                <a:solidFill>
                  <a:srgbClr val="0000FF"/>
                </a:solidFill>
              </a:rPr>
              <a:t>-%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26-bath-_-row6-_-quilts-%</a:t>
            </a:r>
          </a:p>
          <a:p>
            <a:pPr>
              <a:buNone/>
            </a:pPr>
            <a:r>
              <a:rPr lang="en-US" sz="2000" i="1" u="sng" dirty="0" smtClean="0">
                <a:solidFill>
                  <a:srgbClr val="0000FF"/>
                </a:solidFill>
              </a:rPr>
              <a:t>26-bedspreads</a:t>
            </a:r>
          </a:p>
          <a:p>
            <a:pPr>
              <a:buNone/>
            </a:pPr>
            <a:endParaRPr lang="en-US" sz="2000" dirty="0">
              <a:latin typeface="Cambria" pitchFamily="18" charset="0"/>
            </a:endParaRPr>
          </a:p>
        </p:txBody>
      </p:sp>
      <p:pic>
        <p:nvPicPr>
          <p:cNvPr id="3076" name="Picture 4" descr="C:\Users\sonvq\Desktop\Screenshot_2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96522" y="1410331"/>
            <a:ext cx="5334000" cy="5045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553455" y="603505"/>
            <a:ext cx="3590545" cy="5168896"/>
          </a:xfrm>
        </p:spPr>
        <p:txBody>
          <a:bodyPr/>
          <a:lstStyle/>
          <a:p>
            <a:pPr>
              <a:buNone/>
            </a:pPr>
            <a:r>
              <a:rPr lang="en-US" sz="2000" b="1" i="1" dirty="0" smtClean="0">
                <a:solidFill>
                  <a:srgbClr val="00B050"/>
                </a:solidFill>
              </a:rPr>
              <a:t>Good</a:t>
            </a:r>
          </a:p>
          <a:p>
            <a:pPr>
              <a:buNone/>
            </a:pPr>
            <a:r>
              <a:rPr lang="en-US" sz="2000" i="1" dirty="0" smtClean="0">
                <a:hlinkClick r:id="rId3"/>
              </a:rPr>
              <a:t>www.example.com/best-content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Cambria" pitchFamily="18" charset="0"/>
              </a:rPr>
              <a:t>Bad</a:t>
            </a:r>
          </a:p>
          <a:p>
            <a:pPr>
              <a:buNone/>
            </a:pPr>
            <a:r>
              <a:rPr lang="en-US" sz="2000" i="1" dirty="0" smtClean="0">
                <a:hlinkClick r:id="rId4"/>
              </a:rPr>
              <a:t>www.example.com/sub/Bad_Link</a:t>
            </a: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i="1" dirty="0" smtClean="0"/>
          </a:p>
          <a:p>
            <a:pPr>
              <a:buNone/>
            </a:pPr>
            <a:endParaRPr lang="en-US" sz="2000" dirty="0">
              <a:latin typeface="Cambria" pitchFamily="18" charset="0"/>
            </a:endParaRPr>
          </a:p>
        </p:txBody>
      </p:sp>
      <p:pic>
        <p:nvPicPr>
          <p:cNvPr id="4098" name="Picture 2" descr="C:\Users\sonvq\Desktop\Screenshot_1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426" y="111973"/>
            <a:ext cx="5353050" cy="6610544"/>
          </a:xfrm>
          <a:prstGeom prst="rect">
            <a:avLst/>
          </a:prstGeom>
          <a:noFill/>
        </p:spPr>
      </p:pic>
      <p:pic>
        <p:nvPicPr>
          <p:cNvPr id="4100" name="Picture 4" descr="C:\Users\sonvq\Desktop\Screenshot_1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4311" y="2632929"/>
            <a:ext cx="3575493" cy="1592141"/>
          </a:xfrm>
          <a:prstGeom prst="rect">
            <a:avLst/>
          </a:prstGeom>
          <a:noFill/>
        </p:spPr>
      </p:pic>
      <p:pic>
        <p:nvPicPr>
          <p:cNvPr id="5122" name="Picture 2" descr="C:\Users\sonvq\Desktop\54eab252178055.56686508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53454" y="4498146"/>
            <a:ext cx="3567279" cy="1902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nvq\Desktop\Screenshot_1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160" y="499427"/>
            <a:ext cx="5334000" cy="6221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186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and</a:t>
            </a:r>
            <a:r>
              <a:rPr lang="en-US" b="1" i="1" dirty="0" smtClean="0">
                <a:latin typeface="Avenir Medium"/>
              </a:rPr>
              <a:t> meaningful </a:t>
            </a:r>
            <a:r>
              <a:rPr lang="en-US" i="1" dirty="0" smtClean="0">
                <a:latin typeface="Avenir Medium"/>
              </a:rPr>
              <a:t>URL</a:t>
            </a:r>
            <a:endParaRPr lang="en-US" dirty="0">
              <a:latin typeface="Avenir Medium"/>
            </a:endParaRPr>
          </a:p>
        </p:txBody>
      </p:sp>
      <p:pic>
        <p:nvPicPr>
          <p:cNvPr id="6148" name="Picture 4" descr="C:\Users\sonvq\Desktop\Screenshot_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9783" y="1245738"/>
            <a:ext cx="6667937" cy="2000381"/>
          </a:xfrm>
          <a:prstGeom prst="rect">
            <a:avLst/>
          </a:prstGeom>
          <a:noFill/>
        </p:spPr>
      </p:pic>
      <p:pic>
        <p:nvPicPr>
          <p:cNvPr id="6149" name="Picture 5" descr="C:\Users\sonvq\Desktop\2016-01-15_8-50-5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" y="3364991"/>
            <a:ext cx="8836824" cy="3362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310896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Clean </a:t>
            </a:r>
            <a:r>
              <a:rPr lang="en-US" i="1" dirty="0" smtClean="0">
                <a:latin typeface="Avenir Medium"/>
              </a:rPr>
              <a:t>URL (extra)</a:t>
            </a:r>
            <a:endParaRPr lang="en-US" dirty="0">
              <a:latin typeface="Avenir Medium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0876"/>
            <a:ext cx="8229600" cy="550831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IP host and domain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www and non-www domain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pPr>
              <a:buNone/>
            </a:pPr>
            <a:endParaRPr lang="en-US" sz="2200" b="1" dirty="0" smtClean="0">
              <a:latin typeface="Cambria" pitchFamily="18" charset="0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Cambria" pitchFamily="18" charset="0"/>
              </a:rPr>
              <a:t>Parameter  (URL ~ 50 – 60 chars)</a:t>
            </a:r>
          </a:p>
        </p:txBody>
      </p:sp>
      <p:pic>
        <p:nvPicPr>
          <p:cNvPr id="3074" name="Picture 2" descr="C:\Users\sonvq\Desktop\Screenshot_2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777" y="3304905"/>
            <a:ext cx="7069137" cy="777674"/>
          </a:xfrm>
          <a:prstGeom prst="rect">
            <a:avLst/>
          </a:prstGeom>
          <a:noFill/>
        </p:spPr>
      </p:pic>
      <p:pic>
        <p:nvPicPr>
          <p:cNvPr id="3075" name="Picture 3" descr="C:\Users\sonvq\Desktop\Screenshot_2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777" y="1597533"/>
            <a:ext cx="7069137" cy="846582"/>
          </a:xfrm>
          <a:prstGeom prst="rect">
            <a:avLst/>
          </a:prstGeom>
          <a:noFill/>
        </p:spPr>
      </p:pic>
      <p:pic>
        <p:nvPicPr>
          <p:cNvPr id="3077" name="Picture 5" descr="C:\Users\sonvq\Desktop\Screenshot_2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7777" y="5299966"/>
            <a:ext cx="5169027" cy="139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sonvq\Desktop\Screenshot_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1157" y="996696"/>
            <a:ext cx="6435272" cy="2641728"/>
          </a:xfrm>
          <a:prstGeom prst="rect">
            <a:avLst/>
          </a:prstGeom>
          <a:noFill/>
        </p:spPr>
      </p:pic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5720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pic>
        <p:nvPicPr>
          <p:cNvPr id="1027" name="Picture 3" descr="C:\Users\sonvq\Desktop\Screenshot_2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1158" y="3566160"/>
            <a:ext cx="6435271" cy="33008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621792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pic>
        <p:nvPicPr>
          <p:cNvPr id="19458" name="Picture 2" descr="C:\Users\sonvq\Desktop\Screenshot_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9367" y="1856232"/>
            <a:ext cx="7612483" cy="43799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4034" y="621792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Optimize </a:t>
            </a:r>
            <a:r>
              <a:rPr lang="en-US" i="1" dirty="0" smtClean="0">
                <a:latin typeface="Avenir Medium"/>
              </a:rPr>
              <a:t>images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609344"/>
            <a:ext cx="8606672" cy="5020057"/>
          </a:xfrm>
        </p:spPr>
        <p:txBody>
          <a:bodyPr/>
          <a:lstStyle/>
          <a:p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Alt text </a:t>
            </a:r>
            <a:r>
              <a:rPr lang="en-US" sz="2200" dirty="0" smtClean="0">
                <a:latin typeface="Cambria" pitchFamily="18" charset="0"/>
              </a:rPr>
              <a:t>(important for crawlers), Title, Name, Caption ~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16</a:t>
            </a:r>
            <a:r>
              <a:rPr lang="en-US" sz="2200" dirty="0" smtClean="0">
                <a:latin typeface="Cambria" pitchFamily="18" charset="0"/>
              </a:rPr>
              <a:t> words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File size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File as small as possible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Resize image before show</a:t>
            </a: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8197" name="Picture 5" descr="C:\Users\sonvq\Desktop\Untitled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8147" y="3800094"/>
            <a:ext cx="3762375" cy="2838450"/>
          </a:xfrm>
          <a:prstGeom prst="rect">
            <a:avLst/>
          </a:prstGeom>
          <a:noFill/>
        </p:spPr>
      </p:pic>
      <p:pic>
        <p:nvPicPr>
          <p:cNvPr id="1027" name="Picture 3" descr="C:\Users\sonvq\Desktop\Screenshot_2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690" y="4994068"/>
            <a:ext cx="4736592" cy="1635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028" name="Picture 4" descr="C:\Users\sonvq\Desktop\Screenshot_2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2250" y="2164842"/>
            <a:ext cx="8697913" cy="123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Google Webmaster Tool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	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82354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Google webmaster Tool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51561"/>
            <a:ext cx="8606672" cy="5577840"/>
          </a:xfrm>
        </p:spPr>
        <p:txBody>
          <a:bodyPr/>
          <a:lstStyle/>
          <a:p>
            <a:r>
              <a:rPr lang="vi-VN" sz="2200" b="1" dirty="0" smtClean="0">
                <a:solidFill>
                  <a:srgbClr val="FF0000"/>
                </a:solidFill>
                <a:latin typeface="Cambria" pitchFamily="18" charset="0"/>
              </a:rPr>
              <a:t>Verify</a:t>
            </a:r>
            <a:r>
              <a:rPr lang="vi-VN" sz="2200" dirty="0" smtClean="0">
                <a:latin typeface="Cambria" pitchFamily="18" charset="0"/>
              </a:rPr>
              <a:t> your website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20482" name="Picture 2" descr="C:\Users\sonvq\Desktop\Screenshot_2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485" y="1645920"/>
            <a:ext cx="5646420" cy="23164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0483" name="Picture 3" descr="C:\Users\sonvq\Desktop\Screenshot_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485" y="4106880"/>
            <a:ext cx="8901621" cy="25590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82354"/>
            <a:ext cx="8229600" cy="739014"/>
          </a:xfrm>
        </p:spPr>
        <p:txBody>
          <a:bodyPr/>
          <a:lstStyle/>
          <a:p>
            <a:r>
              <a:rPr lang="vi-VN" b="1" i="1" dirty="0" smtClean="0">
                <a:latin typeface="Avenir Medium"/>
              </a:rPr>
              <a:t>Google webmaster Tool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51561"/>
            <a:ext cx="8606672" cy="5577840"/>
          </a:xfrm>
        </p:spPr>
        <p:txBody>
          <a:bodyPr/>
          <a:lstStyle/>
          <a:p>
            <a:r>
              <a:rPr lang="vi-VN" sz="2200" b="1" dirty="0" smtClean="0">
                <a:solidFill>
                  <a:srgbClr val="FF0000"/>
                </a:solidFill>
                <a:latin typeface="Cambria" pitchFamily="18" charset="0"/>
              </a:rPr>
              <a:t>List</a:t>
            </a: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</a:rPr>
              <a:t> </a:t>
            </a:r>
            <a:r>
              <a:rPr lang="vi-VN" sz="2200" dirty="0" smtClean="0">
                <a:latin typeface="Cambria" pitchFamily="18" charset="0"/>
              </a:rPr>
              <a:t>websites managed</a:t>
            </a:r>
            <a:endParaRPr lang="en-US" sz="2200" dirty="0">
              <a:latin typeface="Cambria" pitchFamily="18" charset="0"/>
            </a:endParaRPr>
          </a:p>
        </p:txBody>
      </p:sp>
      <p:pic>
        <p:nvPicPr>
          <p:cNvPr id="21506" name="Picture 2" descr="C:\Users\sonvq\Desktop\Screenshot_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28" y="1609388"/>
            <a:ext cx="8990520" cy="50523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pic>
        <p:nvPicPr>
          <p:cNvPr id="22530" name="Picture 2" descr="C:\Users\sonvq\Desktop\Screenshot_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514" y="1089439"/>
            <a:ext cx="7528678" cy="576856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pic>
        <p:nvPicPr>
          <p:cNvPr id="23556" name="Picture 4" descr="C:\Users\sonvq\Desktop\Screenshot_3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115" y="967672"/>
            <a:ext cx="3786949" cy="35748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23557" name="Picture 5" descr="C:\Users\sonvq\Desktop\Screenshot_3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8225" y="1643966"/>
            <a:ext cx="4729471" cy="49971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32688"/>
            <a:ext cx="8606672" cy="5696713"/>
          </a:xfrm>
        </p:spPr>
        <p:txBody>
          <a:bodyPr/>
          <a:lstStyle/>
          <a:p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  <a:hlinkClick r:id="rId3"/>
              </a:rPr>
              <a:t>http://kpasapp.com/sitemap.xml</a:t>
            </a: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vi-VN" sz="2200" dirty="0" smtClean="0">
                <a:solidFill>
                  <a:srgbClr val="FF0000"/>
                </a:solidFill>
                <a:latin typeface="Cambria" pitchFamily="18" charset="0"/>
                <a:hlinkClick r:id="rId4"/>
              </a:rPr>
              <a:t>http://kpasapp.com/staticpage.xml</a:t>
            </a:r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vi-VN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en-US" sz="2200" dirty="0">
              <a:latin typeface="Cambria" pitchFamily="18" charset="0"/>
            </a:endParaRPr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pic>
        <p:nvPicPr>
          <p:cNvPr id="24579" name="Picture 3" descr="C:\Users\sonvq\Desktop\Screenshot_3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0026" y="1454402"/>
            <a:ext cx="7729846" cy="2020317"/>
          </a:xfrm>
          <a:prstGeom prst="rect">
            <a:avLst/>
          </a:prstGeom>
          <a:noFill/>
        </p:spPr>
      </p:pic>
      <p:pic>
        <p:nvPicPr>
          <p:cNvPr id="24580" name="Picture 4" descr="C:\Users\sonvq\Desktop\Screenshot_39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509181"/>
            <a:ext cx="9144000" cy="23488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Sitemap</a:t>
            </a:r>
            <a:endParaRPr lang="en-US" dirty="0">
              <a:latin typeface="Avenir Medium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216152"/>
            <a:ext cx="8229600" cy="5062411"/>
          </a:xfrm>
        </p:spPr>
        <p:txBody>
          <a:bodyPr/>
          <a:lstStyle/>
          <a:p>
            <a:r>
              <a:rPr lang="vi-VN" sz="2200" dirty="0" smtClean="0">
                <a:latin typeface="Cambria" pitchFamily="18" charset="0"/>
              </a:rPr>
              <a:t>Some </a:t>
            </a:r>
            <a:r>
              <a:rPr lang="vi-VN" sz="2200" b="1" dirty="0" smtClean="0">
                <a:solidFill>
                  <a:srgbClr val="FF0000"/>
                </a:solidFill>
                <a:latin typeface="Cambria" pitchFamily="18" charset="0"/>
              </a:rPr>
              <a:t>notes</a:t>
            </a:r>
            <a:endParaRPr lang="en-US" sz="22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25603" name="Picture 3" descr="C:\Users\sonvq\Desktop\Screenshot_4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96034"/>
            <a:ext cx="9144000" cy="4598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38970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robots.txt</a:t>
            </a:r>
            <a:endParaRPr lang="en-US" dirty="0">
              <a:latin typeface="Avenir Medium"/>
            </a:endParaRPr>
          </a:p>
        </p:txBody>
      </p:sp>
      <p:pic>
        <p:nvPicPr>
          <p:cNvPr id="1026" name="Picture 2" descr="C:\Users\sonvq\Desktop\Screenshot_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11" y="1603845"/>
            <a:ext cx="9025482" cy="51352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31038"/>
            <a:ext cx="8606672" cy="56983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Cambria" pitchFamily="18" charset="0"/>
                <a:hlinkClick r:id="rId3"/>
              </a:rPr>
              <a:t>http://</a:t>
            </a:r>
            <a:r>
              <a:rPr lang="en-US" sz="2600" dirty="0" smtClean="0">
                <a:solidFill>
                  <a:srgbClr val="FF0000"/>
                </a:solidFill>
                <a:latin typeface="Cambria" pitchFamily="18" charset="0"/>
                <a:hlinkClick r:id="rId3"/>
              </a:rPr>
              <a:t>kpasapp.com/robots.txt</a:t>
            </a:r>
            <a:r>
              <a:rPr lang="en-US" sz="2600" dirty="0" smtClean="0">
                <a:solidFill>
                  <a:srgbClr val="FF0000"/>
                </a:solidFill>
                <a:latin typeface="Cambria" pitchFamily="18" charset="0"/>
              </a:rPr>
              <a:t> </a:t>
            </a:r>
            <a:r>
              <a:rPr lang="en-US" sz="2600" dirty="0" smtClean="0">
                <a:latin typeface="Cambria" pitchFamily="18" charset="0"/>
              </a:rPr>
              <a:t>must be located </a:t>
            </a:r>
            <a:r>
              <a:rPr lang="en-US" sz="2600" dirty="0" smtClean="0">
                <a:latin typeface="Cambria" pitchFamily="18" charset="0"/>
              </a:rPr>
              <a:t>at </a:t>
            </a:r>
            <a:r>
              <a:rPr lang="en-US" sz="2600" b="1" dirty="0" smtClean="0">
                <a:solidFill>
                  <a:srgbClr val="FF0000"/>
                </a:solidFill>
                <a:latin typeface="Cambria" pitchFamily="18" charset="0"/>
              </a:rPr>
              <a:t>root</a:t>
            </a:r>
            <a:endParaRPr lang="en-US" sz="2600" dirty="0" smtClean="0">
              <a:solidFill>
                <a:srgbClr val="FF0000"/>
              </a:solidFill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6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600" dirty="0" smtClean="0">
              <a:latin typeface="Cambria" pitchFamily="18" charset="0"/>
            </a:endParaRPr>
          </a:p>
        </p:txBody>
      </p:sp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128016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robots.txt</a:t>
            </a:r>
            <a:endParaRPr lang="en-US" dirty="0">
              <a:latin typeface="Avenir Medium"/>
            </a:endParaRPr>
          </a:p>
        </p:txBody>
      </p:sp>
      <p:pic>
        <p:nvPicPr>
          <p:cNvPr id="2050" name="Picture 2" descr="C:\Users\sonvq\Desktop\Screenshot_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2708" y="1705705"/>
            <a:ext cx="6357748" cy="51612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97523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site errors</a:t>
            </a:r>
            <a:endParaRPr lang="en-US" dirty="0">
              <a:latin typeface="Avenir Medium"/>
            </a:endParaRPr>
          </a:p>
        </p:txBody>
      </p:sp>
      <p:pic>
        <p:nvPicPr>
          <p:cNvPr id="3076" name="Picture 4" descr="C:\Users\sonvq\Desktop\Screenshot_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583" y="1927478"/>
            <a:ext cx="8959977" cy="43574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rgbClr val="000000"/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000000"/>
                </a:solidFill>
                <a:latin typeface="Cambria" pitchFamily="18" charset="0"/>
              </a:rPr>
              <a:t>Extra</a:t>
            </a:r>
            <a:endParaRPr lang="en-US" b="1" kern="0" dirty="0" smtClean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rgbClr val="000000"/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497523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structured data</a:t>
            </a:r>
            <a:endParaRPr lang="en-US" dirty="0">
              <a:latin typeface="Avenir Medium"/>
            </a:endParaRPr>
          </a:p>
        </p:txBody>
      </p:sp>
      <p:pic>
        <p:nvPicPr>
          <p:cNvPr id="4098" name="Picture 2" descr="C:\Users\sonvq\Desktop\Screenshot_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2" y="2005013"/>
            <a:ext cx="8908223" cy="34905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28016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GWT,</a:t>
            </a:r>
            <a:r>
              <a:rPr lang="vi-VN" b="1" i="1" dirty="0" smtClean="0">
                <a:latin typeface="Avenir Medium"/>
              </a:rPr>
              <a:t> </a:t>
            </a:r>
            <a:r>
              <a:rPr lang="en-US" b="1" i="1" dirty="0" smtClean="0">
                <a:latin typeface="Avenir Medium"/>
              </a:rPr>
              <a:t>structured data</a:t>
            </a:r>
            <a:endParaRPr lang="en-US" dirty="0">
              <a:latin typeface="Avenir Medium"/>
            </a:endParaRPr>
          </a:p>
        </p:txBody>
      </p:sp>
      <p:pic>
        <p:nvPicPr>
          <p:cNvPr id="5122" name="Picture 2" descr="C:\Users\sonvq\Desktop\Screenshot_4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729" y="1022478"/>
            <a:ext cx="8087351" cy="584743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latin typeface="Cambria" pitchFamily="18" charset="0"/>
              </a:rPr>
              <a:t>Wordpress Plugin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err="1" smtClean="0">
                <a:latin typeface="Avenir Medium"/>
              </a:rPr>
              <a:t>Wordpress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en-US" i="1" dirty="0" smtClean="0">
                <a:latin typeface="Avenir Medium"/>
              </a:rPr>
              <a:t>(</a:t>
            </a:r>
            <a:r>
              <a:rPr lang="en-US" i="1" dirty="0" err="1" smtClean="0">
                <a:latin typeface="Avenir Medium"/>
              </a:rPr>
              <a:t>plugin</a:t>
            </a:r>
            <a:r>
              <a:rPr lang="en-US" i="1" dirty="0" smtClean="0">
                <a:latin typeface="Avenir Medium"/>
              </a:rPr>
              <a:t>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  <a:hlinkClick r:id="rId3"/>
              </a:rPr>
              <a:t>Yoast SEO</a:t>
            </a:r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 lvl="1"/>
            <a:endParaRPr lang="en-US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  <a:hlinkClick r:id="rId4"/>
              </a:rPr>
              <a:t>All in One SEO Pack</a:t>
            </a:r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</p:txBody>
      </p:sp>
      <p:pic>
        <p:nvPicPr>
          <p:cNvPr id="7170" name="Picture 2" descr="C:\Users\sonvq\Desktop\Screenshot_1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3594" y="4257675"/>
            <a:ext cx="4267200" cy="2371725"/>
          </a:xfrm>
          <a:prstGeom prst="rect">
            <a:avLst/>
          </a:prstGeom>
          <a:noFill/>
        </p:spPr>
      </p:pic>
      <p:pic>
        <p:nvPicPr>
          <p:cNvPr id="7172" name="Picture 4" descr="C:\Users\sonvq\Desktop\Screenshot_1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4932" y="2103437"/>
            <a:ext cx="3105150" cy="138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onvq\Desktop\Screenshot_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60120"/>
            <a:ext cx="9125712" cy="58978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Yoast SEO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vi-VN" b="1" i="1" dirty="0" smtClean="0">
                <a:latin typeface="Avenir Medium"/>
              </a:rPr>
              <a:t>before</a:t>
            </a:r>
            <a:endParaRPr lang="en-US" b="1" dirty="0">
              <a:latin typeface="Avenir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sonvq\Desktop\2016-01-12_18-27-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9134856" cy="58864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354"/>
            <a:ext cx="8229600" cy="739014"/>
          </a:xfrm>
        </p:spPr>
        <p:txBody>
          <a:bodyPr/>
          <a:lstStyle/>
          <a:p>
            <a:r>
              <a:rPr lang="vi-VN" i="1" dirty="0" smtClean="0">
                <a:latin typeface="Avenir Medium"/>
              </a:rPr>
              <a:t>Yoast SEO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vi-VN" b="1" i="1" dirty="0" smtClean="0">
                <a:latin typeface="Avenir Medium"/>
              </a:rPr>
              <a:t>after</a:t>
            </a:r>
            <a:endParaRPr lang="en-US" b="1" dirty="0">
              <a:latin typeface="Avenir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Yoast</a:t>
            </a:r>
            <a:r>
              <a:rPr lang="en-US" b="1" i="1" dirty="0" smtClean="0">
                <a:latin typeface="Avenir Medium"/>
              </a:rPr>
              <a:t> recommend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29385"/>
            <a:ext cx="8606672" cy="4700016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Easy to read (11-yr old child),  &gt; 300 words, has outbound link</a:t>
            </a:r>
            <a:endParaRPr lang="vi-VN" sz="2200" dirty="0" smtClean="0">
              <a:latin typeface="Cambria" pitchFamily="18" charset="0"/>
            </a:endParaRPr>
          </a:p>
          <a:p>
            <a:pPr lvl="1"/>
            <a:r>
              <a:rPr lang="en-US" sz="1800" dirty="0" smtClean="0">
                <a:latin typeface="Cambria" pitchFamily="18" charset="0"/>
                <a:hlinkClick r:id="rId3"/>
              </a:rPr>
              <a:t>https://readability-score.com/</a:t>
            </a:r>
            <a:endParaRPr lang="vi-VN" sz="18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Title is 40 ~ 70 chars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density: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URL, </a:t>
            </a:r>
            <a:r>
              <a:rPr lang="en-US" sz="1800" dirty="0" err="1" smtClean="0">
                <a:latin typeface="Cambria" pitchFamily="18" charset="0"/>
              </a:rPr>
              <a:t>Desc</a:t>
            </a:r>
            <a:r>
              <a:rPr lang="en-US" sz="1800" dirty="0" smtClean="0">
                <a:latin typeface="Cambria" pitchFamily="18" charset="0"/>
              </a:rPr>
              <a:t>, </a:t>
            </a:r>
            <a:r>
              <a:rPr lang="en-US" sz="1800" dirty="0" err="1" smtClean="0">
                <a:latin typeface="Cambria" pitchFamily="18" charset="0"/>
              </a:rPr>
              <a:t>img’s</a:t>
            </a:r>
            <a:r>
              <a:rPr lang="en-US" sz="1800" dirty="0" smtClean="0">
                <a:latin typeface="Cambria" pitchFamily="18" charset="0"/>
              </a:rPr>
              <a:t> alt, Title at beginning, Subheadings , first &lt;p&gt;, more…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Never used Keyword before</a:t>
            </a:r>
          </a:p>
          <a:p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pPr lvl="1"/>
            <a:endParaRPr lang="en-US" sz="2000" dirty="0" smtClean="0">
              <a:latin typeface="Cambria" pitchFamily="18" charset="0"/>
            </a:endParaRPr>
          </a:p>
          <a:p>
            <a:pPr>
              <a:buNone/>
            </a:pPr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latin typeface="Cambria" pitchFamily="18" charset="0"/>
              </a:rPr>
              <a:t>Extra</a:t>
            </a:r>
            <a:endParaRPr lang="en-US" b="1" kern="0" dirty="0" smtClean="0"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-652390" y="360421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Extra</a:t>
            </a:r>
            <a:endParaRPr lang="en-US" b="1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29385"/>
            <a:ext cx="8606672" cy="4700016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  <a:hlinkClick r:id="rId3"/>
              </a:rPr>
              <a:t>http://</a:t>
            </a:r>
            <a:r>
              <a:rPr lang="en-US" sz="2200" dirty="0" smtClean="0">
                <a:latin typeface="Cambria" pitchFamily="18" charset="0"/>
                <a:hlinkClick r:id="rId3"/>
              </a:rPr>
              <a:t>backlinko.com/google-ranking-factors</a:t>
            </a:r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</a:t>
            </a:r>
            <a:r>
              <a:rPr lang="en-US" sz="2200" dirty="0" smtClean="0">
                <a:latin typeface="Cambria" pitchFamily="18" charset="0"/>
              </a:rPr>
              <a:t>Appears in Top Level </a:t>
            </a:r>
            <a:r>
              <a:rPr lang="en-US" sz="2200" dirty="0" smtClean="0">
                <a:latin typeface="Cambria" pitchFamily="18" charset="0"/>
              </a:rPr>
              <a:t>Domain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Keyword </a:t>
            </a:r>
            <a:r>
              <a:rPr lang="en-US" sz="2200" dirty="0" smtClean="0">
                <a:latin typeface="Cambria" pitchFamily="18" charset="0"/>
              </a:rPr>
              <a:t>As First Word in </a:t>
            </a:r>
            <a:r>
              <a:rPr lang="en-US" sz="2200" dirty="0" smtClean="0">
                <a:latin typeface="Cambria" pitchFamily="18" charset="0"/>
              </a:rPr>
              <a:t>Domain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Page Loading </a:t>
            </a:r>
            <a:r>
              <a:rPr lang="en-US" sz="2200" dirty="0" smtClean="0">
                <a:latin typeface="Cambria" pitchFamily="18" charset="0"/>
              </a:rPr>
              <a:t>Speed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Number of </a:t>
            </a:r>
            <a:r>
              <a:rPr lang="en-US" sz="2200" dirty="0" smtClean="0">
                <a:latin typeface="Cambria" pitchFamily="18" charset="0"/>
              </a:rPr>
              <a:t>Comments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dirty="0" smtClean="0">
                <a:latin typeface="Cambria" pitchFamily="18" charset="0"/>
              </a:rPr>
              <a:t>And more…</a:t>
            </a: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endParaRPr lang="en-US" sz="2200" dirty="0" smtClean="0">
              <a:latin typeface="Cambria" pitchFamily="18" charset="0"/>
            </a:endParaRPr>
          </a:p>
          <a:p>
            <a:pPr lvl="1"/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7171" name="Picture 3" descr="C:\Users\sonvq\Desktop\Google_Ranking_Factors_Banner_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3444" y="160142"/>
            <a:ext cx="4177078" cy="11591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http://code.lancepollard.com/complete-list-of-html-meta-tags/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http://www.wordstream.com/meta-tags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http://searchengineland.com/figz/wp-content/seloads/2013/10/nofollowtag-1000-2919.png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https://moz.com/learn/seo/meta-description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http://webmasters.stackexchange.com/questions/403/how-should-i-structure-my-urls-for-both-seo-and-localization</a:t>
            </a:r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Twitter Card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mbria" pitchFamily="18" charset="0"/>
              </a:rPr>
              <a:t>Open Graph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</a:rPr>
              <a:t>Meta tag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Schema.org, Structured data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Clean and meaningful URL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https://yoast.com/flesch-reading-ease-score/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http://www.cyberalert.com/blog/index.php/the-guide-to-creating-and-optimizing-metadata-for-seo/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http://diythemes.com/thesis/wordpress-seo-image-optimization/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http://backlinko.com/google-ranking-factors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http://www.webmarketingnow.com/tips/meta-tags-uncovered.html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  <a:hlinkClick r:id="rId3"/>
              </a:rPr>
              <a:t>http://schema-creator.org/event.php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4"/>
              </a:rPr>
              <a:t>http://mysiteauditor.com/blog/top-10-most-important-seo-tips-for-url-optimization/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5"/>
              </a:rPr>
              <a:t>https://www.searchenginejournal.com/five-steps-to-seo-friendly-site-url-structure/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6"/>
              </a:rPr>
              <a:t>http://www.wordtracker.com/academy/learn-seo/technical-guides/seo-clean-urls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  <a:hlinkClick r:id="rId7"/>
              </a:rPr>
              <a:t>https://moz.com/blog/15-seo-best-practices-for-structuring-urls</a:t>
            </a:r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Reference (cont)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r>
              <a:rPr lang="en-US" sz="2000" dirty="0" smtClean="0">
                <a:hlinkClick r:id="rId3"/>
              </a:rPr>
              <a:t>https://developers.facebook.com/tools/debug/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hlinkClick r:id="rId4"/>
              </a:rPr>
              <a:t>http://ogp.me/</a:t>
            </a:r>
            <a:endParaRPr lang="vi-VN" sz="2000" dirty="0" smtClean="0"/>
          </a:p>
          <a:p>
            <a:endParaRPr lang="vi-VN" sz="2000" dirty="0" smtClean="0"/>
          </a:p>
          <a:p>
            <a:r>
              <a:rPr lang="en-US" sz="2000" dirty="0" smtClean="0">
                <a:hlinkClick r:id="rId5"/>
              </a:rPr>
              <a:t>https://davidwalsh.name/twitter-cards</a:t>
            </a:r>
            <a:endParaRPr lang="vi-VN" sz="2000" dirty="0" smtClean="0"/>
          </a:p>
          <a:p>
            <a:endParaRPr lang="vi-VN" sz="2000" dirty="0" smtClean="0"/>
          </a:p>
          <a:p>
            <a:r>
              <a:rPr lang="vi-VN" sz="2000" dirty="0" smtClean="0">
                <a:hlinkClick r:id="rId6"/>
              </a:rPr>
              <a:t>http://</a:t>
            </a:r>
            <a:r>
              <a:rPr lang="vi-VN" sz="2000" dirty="0" smtClean="0">
                <a:hlinkClick r:id="rId6"/>
              </a:rPr>
              <a:t>www.sitemaps.org/protocol.html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vi-VN" sz="2000" dirty="0" smtClean="0">
                <a:hlinkClick r:id="rId7"/>
              </a:rPr>
              <a:t>http://</a:t>
            </a:r>
            <a:r>
              <a:rPr lang="vi-VN" sz="2000" dirty="0" smtClean="0">
                <a:hlinkClick r:id="rId7"/>
              </a:rPr>
              <a:t>www.slideshare.net/namtrok/hope-seo</a:t>
            </a:r>
            <a:endParaRPr lang="en-US" sz="2000" dirty="0" smtClean="0"/>
          </a:p>
          <a:p>
            <a:endParaRPr lang="vi-VN" sz="2000" dirty="0" smtClean="0"/>
          </a:p>
          <a:p>
            <a:endParaRPr lang="vi-VN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  <a:p>
            <a:endParaRPr lang="en-US" sz="20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Wordpress Plugin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Google Webmaster Tool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Optimize images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r>
              <a:rPr lang="vi-VN" sz="3000" b="1" dirty="0" smtClean="0">
                <a:solidFill>
                  <a:srgbClr val="E46C0A"/>
                </a:solidFill>
                <a:latin typeface="Constantia"/>
              </a:rPr>
              <a:t>I</a:t>
            </a:r>
            <a:endParaRPr sz="3000" dirty="0"/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SEO,</a:t>
            </a:r>
            <a:r>
              <a:rPr lang="en-US" b="1" i="1" dirty="0" smtClean="0">
                <a:latin typeface="Avenir Medium"/>
              </a:rPr>
              <a:t> how</a:t>
            </a:r>
            <a:r>
              <a:rPr lang="en-US" i="1" dirty="0" smtClean="0">
                <a:latin typeface="Avenir Medium"/>
              </a:rPr>
              <a:t>?</a:t>
            </a:r>
            <a:endParaRPr lang="en-US" dirty="0">
              <a:latin typeface="Avenir Medium"/>
            </a:endParaRPr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gray">
          <a:xfrm>
            <a:off x="2300863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chemeClr val="bg1">
                    <a:lumMod val="65000"/>
                  </a:schemeClr>
                </a:solidFill>
                <a:latin typeface="Cambria" pitchFamily="18" charset="0"/>
              </a:rPr>
              <a:t>Extra</a:t>
            </a:r>
            <a:endParaRPr lang="en-US" b="1" kern="0" dirty="0" smtClean="0">
              <a:solidFill>
                <a:schemeClr val="bg1">
                  <a:lumMod val="65000"/>
                </a:schemeClr>
              </a:solidFill>
              <a:latin typeface="Cambria" pitchFamily="18" charset="0"/>
            </a:endParaRPr>
          </a:p>
        </p:txBody>
      </p:sp>
      <p:sp>
        <p:nvSpPr>
          <p:cNvPr id="48" name="AutoShape 50"/>
          <p:cNvSpPr>
            <a:spLocks noChangeArrowheads="1"/>
          </p:cNvSpPr>
          <p:nvPr/>
        </p:nvSpPr>
        <p:spPr bwMode="gray">
          <a:xfrm>
            <a:off x="1931159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latin typeface="Cambria" pitchFamily="18" charset="0"/>
              </a:rPr>
              <a:t>Q&amp;A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4795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21451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4656"/>
            <a:ext cx="77724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THANK 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  <a:latin typeface="Constantia" pitchFamily="18" charset="0"/>
              </a:rPr>
              <a:t>YOU!</a:t>
            </a:r>
            <a:endParaRPr lang="en-US" sz="6000" b="1" dirty="0">
              <a:solidFill>
                <a:schemeClr val="accent6">
                  <a:lumMod val="75000"/>
                </a:schemeClr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79793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What’s </a:t>
            </a:r>
            <a:r>
              <a:rPr lang="en-US" i="1" dirty="0" smtClean="0">
                <a:latin typeface="Avenir Medium"/>
              </a:rPr>
              <a:t>Meta tag?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103437"/>
            <a:ext cx="8606672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Texts tell SE about web content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Don’t appear on page, only in code (&lt;head&gt;)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Several kinds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  <a:hlinkClick r:id="rId3"/>
              </a:rPr>
              <a:t>Complete list of meta tags</a:t>
            </a: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2053" name="Picture 5" descr="C:\Users\sonvq\Desktop\Screenshot_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8466" y="3726317"/>
            <a:ext cx="3804040" cy="29030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665920"/>
            <a:ext cx="8229600" cy="739014"/>
          </a:xfrm>
        </p:spPr>
        <p:txBody>
          <a:bodyPr/>
          <a:lstStyle/>
          <a:p>
            <a:r>
              <a:rPr lang="en-US" b="1" i="1" dirty="0" smtClean="0">
                <a:latin typeface="Avenir Medium"/>
              </a:rPr>
              <a:t>How to use </a:t>
            </a:r>
            <a:r>
              <a:rPr lang="en-US" i="1" dirty="0" smtClean="0">
                <a:latin typeface="Avenir Medium"/>
              </a:rPr>
              <a:t>Meta tag?</a:t>
            </a:r>
            <a:endParaRPr lang="en-US" dirty="0">
              <a:latin typeface="Avenir Medium"/>
            </a:endParaRPr>
          </a:p>
        </p:txBody>
      </p:sp>
      <p:pic>
        <p:nvPicPr>
          <p:cNvPr id="1033" name="Picture 9" descr="C:\Users\sonvq\Desktop\Screenshot_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83" y="4733158"/>
            <a:ext cx="8858170" cy="13476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1035" name="Picture 11" descr="C:\Users\sonvq\Desktop\2016-01-12_10-01-5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383" y="1633534"/>
            <a:ext cx="8858170" cy="28512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572906" y="821368"/>
            <a:ext cx="8229600" cy="739014"/>
          </a:xfrm>
        </p:spPr>
        <p:txBody>
          <a:bodyPr/>
          <a:lstStyle/>
          <a:p>
            <a:r>
              <a:rPr lang="en-US" i="1" dirty="0" smtClean="0">
                <a:latin typeface="Avenir Medium"/>
              </a:rPr>
              <a:t>Does</a:t>
            </a:r>
            <a:r>
              <a:rPr lang="en-US" b="1" i="1" dirty="0" smtClean="0">
                <a:latin typeface="Avenir Medium"/>
              </a:rPr>
              <a:t> </a:t>
            </a:r>
            <a:r>
              <a:rPr lang="en-US" i="1" dirty="0" smtClean="0">
                <a:latin typeface="Avenir Medium"/>
              </a:rPr>
              <a:t>Meta tag </a:t>
            </a:r>
            <a:r>
              <a:rPr lang="en-US" b="1" i="1" dirty="0" smtClean="0">
                <a:latin typeface="Avenir Medium"/>
              </a:rPr>
              <a:t>help</a:t>
            </a:r>
            <a:r>
              <a:rPr lang="en-US" i="1" dirty="0" smtClean="0">
                <a:latin typeface="Avenir Medium"/>
              </a:rPr>
              <a:t> SEO?</a:t>
            </a:r>
            <a:endParaRPr lang="en-US" dirty="0">
              <a:latin typeface="Avenir Medium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21141"/>
            <a:ext cx="8606672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Cambria" pitchFamily="18" charset="0"/>
              </a:rPr>
              <a:t>Yes, but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not</a:t>
            </a:r>
            <a:r>
              <a:rPr lang="en-US" sz="2200" dirty="0" smtClean="0">
                <a:latin typeface="Cambria" pitchFamily="18" charset="0"/>
              </a:rPr>
              <a:t> all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latin typeface="Cambria" pitchFamily="18" charset="0"/>
              </a:rPr>
              <a:t>Title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most important</a:t>
            </a:r>
            <a:r>
              <a:rPr lang="en-US" sz="2200" dirty="0" smtClean="0">
                <a:latin typeface="Cambria" pitchFamily="18" charset="0"/>
              </a:rPr>
              <a:t>! ~ 55 chars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Keywords</a:t>
            </a:r>
            <a:r>
              <a:rPr lang="en-US" sz="2200" dirty="0" smtClean="0">
                <a:latin typeface="Cambria" pitchFamily="18" charset="0"/>
              </a:rPr>
              <a:t> -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doesn’t</a:t>
            </a:r>
            <a:r>
              <a:rPr lang="en-US" sz="2200" dirty="0" smtClean="0">
                <a:latin typeface="Cambria" pitchFamily="18" charset="0"/>
              </a:rPr>
              <a:t> make much sense now</a:t>
            </a: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Description</a:t>
            </a:r>
            <a:r>
              <a:rPr lang="en-US" sz="2200" dirty="0" smtClean="0">
                <a:latin typeface="Cambria" pitchFamily="18" charset="0"/>
              </a:rPr>
              <a:t> - quite useful, </a:t>
            </a:r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attract visitor</a:t>
            </a:r>
            <a:r>
              <a:rPr lang="en-US" sz="2200" dirty="0" smtClean="0">
                <a:latin typeface="Cambria" pitchFamily="18" charset="0"/>
              </a:rPr>
              <a:t>, ~155 chars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r>
              <a:rPr lang="en-US" sz="2200" b="1" dirty="0" smtClean="0">
                <a:latin typeface="Cambria" pitchFamily="18" charset="0"/>
              </a:rPr>
              <a:t>Robots</a:t>
            </a:r>
            <a:r>
              <a:rPr lang="en-US" sz="2200" dirty="0" smtClean="0">
                <a:latin typeface="Cambria" pitchFamily="18" charset="0"/>
              </a:rPr>
              <a:t> - SE crawlers (robots/bots)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index/</a:t>
            </a:r>
            <a:r>
              <a:rPr lang="en-US" sz="1800" dirty="0" err="1" smtClean="0">
                <a:latin typeface="Cambria" pitchFamily="18" charset="0"/>
              </a:rPr>
              <a:t>noindex</a:t>
            </a:r>
            <a:endParaRPr lang="en-US" sz="1800" dirty="0" smtClean="0">
              <a:latin typeface="Cambria" pitchFamily="18" charset="0"/>
            </a:endParaRPr>
          </a:p>
          <a:p>
            <a:pPr lvl="1"/>
            <a:r>
              <a:rPr lang="en-US" sz="1800" dirty="0" smtClean="0">
                <a:latin typeface="Cambria" pitchFamily="18" charset="0"/>
              </a:rPr>
              <a:t>follow/</a:t>
            </a:r>
            <a:r>
              <a:rPr lang="en-US" sz="1800" dirty="0" err="1" smtClean="0">
                <a:latin typeface="Cambria" pitchFamily="18" charset="0"/>
              </a:rPr>
              <a:t>nofollow</a:t>
            </a:r>
            <a:endParaRPr lang="en-US" sz="18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096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SOFT VIETN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QSOFT VIETNAM.potx</Template>
  <TotalTime>37619</TotalTime>
  <Words>941</Words>
  <Application>Microsoft Office PowerPoint</Application>
  <PresentationFormat>On-screen Show (4:3)</PresentationFormat>
  <Paragraphs>410</Paragraphs>
  <Slides>65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QSOFT VIETNAM</vt:lpstr>
      <vt:lpstr>Google SEO</vt:lpstr>
      <vt:lpstr>What’s</vt:lpstr>
      <vt:lpstr>Why SEO matter?</vt:lpstr>
      <vt:lpstr>SEO, how?</vt:lpstr>
      <vt:lpstr>SEO, how?</vt:lpstr>
      <vt:lpstr>SEO, how?</vt:lpstr>
      <vt:lpstr>What’s Meta tag?</vt:lpstr>
      <vt:lpstr>How to use Meta tag?</vt:lpstr>
      <vt:lpstr>Does Meta tag help SEO?</vt:lpstr>
      <vt:lpstr>Best practice (MetaTag)</vt:lpstr>
      <vt:lpstr>Meta not recommend to use</vt:lpstr>
      <vt:lpstr>SEO, how?</vt:lpstr>
      <vt:lpstr>Open Graph Meta</vt:lpstr>
      <vt:lpstr>Open Graph Preview</vt:lpstr>
      <vt:lpstr>Open Graph, how to?</vt:lpstr>
      <vt:lpstr>Open Graph, debug, update?</vt:lpstr>
      <vt:lpstr>Open Graph, result?</vt:lpstr>
      <vt:lpstr>SEO, how?</vt:lpstr>
      <vt:lpstr>Twitter card overview</vt:lpstr>
      <vt:lpstr>Twitter card, how?</vt:lpstr>
      <vt:lpstr>Twitter card, debug?</vt:lpstr>
      <vt:lpstr>Twitter card, result?</vt:lpstr>
      <vt:lpstr>SEO, how?</vt:lpstr>
      <vt:lpstr>Schema.org, Structured Data</vt:lpstr>
      <vt:lpstr>Structured Data, how to?</vt:lpstr>
      <vt:lpstr>Structured Data, debug?</vt:lpstr>
      <vt:lpstr>SEO, how?</vt:lpstr>
      <vt:lpstr>Clean and meaningful URL, why?</vt:lpstr>
      <vt:lpstr>Clean and meaningful URL</vt:lpstr>
      <vt:lpstr>Clean and meaningful URL</vt:lpstr>
      <vt:lpstr>Clean and meaningful URL</vt:lpstr>
      <vt:lpstr>Slide 32</vt:lpstr>
      <vt:lpstr>Slide 33</vt:lpstr>
      <vt:lpstr>Clean and meaningful URL</vt:lpstr>
      <vt:lpstr>Clean URL (extra)</vt:lpstr>
      <vt:lpstr>SEO, how?</vt:lpstr>
      <vt:lpstr>Optimize images</vt:lpstr>
      <vt:lpstr>Optimize images</vt:lpstr>
      <vt:lpstr>Optimize images</vt:lpstr>
      <vt:lpstr>SEO, how?</vt:lpstr>
      <vt:lpstr>Google webmaster Tool</vt:lpstr>
      <vt:lpstr>Google webmaster Tool</vt:lpstr>
      <vt:lpstr>GWT, Sitemap</vt:lpstr>
      <vt:lpstr>GWT, Sitemap</vt:lpstr>
      <vt:lpstr>GWT, Sitemap</vt:lpstr>
      <vt:lpstr>GWT, Sitemap</vt:lpstr>
      <vt:lpstr>GWT, robots.txt</vt:lpstr>
      <vt:lpstr>GWT, robots.txt</vt:lpstr>
      <vt:lpstr>GWT, site errors</vt:lpstr>
      <vt:lpstr>GWT, structured data</vt:lpstr>
      <vt:lpstr>GWT, structured data</vt:lpstr>
      <vt:lpstr>SEO, how?</vt:lpstr>
      <vt:lpstr>Wordpress (plugin)</vt:lpstr>
      <vt:lpstr>Yoast SEO before</vt:lpstr>
      <vt:lpstr>Yoast SEO after</vt:lpstr>
      <vt:lpstr>Yoast recommend</vt:lpstr>
      <vt:lpstr>SEO, how?</vt:lpstr>
      <vt:lpstr>Extra</vt:lpstr>
      <vt:lpstr>Reference</vt:lpstr>
      <vt:lpstr>Reference (cont)</vt:lpstr>
      <vt:lpstr>Reference (cont)</vt:lpstr>
      <vt:lpstr>Reference (cont)</vt:lpstr>
      <vt:lpstr>SEO, how?</vt:lpstr>
      <vt:lpstr>Slide 64</vt:lpstr>
      <vt:lpstr>THANK YOU!</vt:lpstr>
    </vt:vector>
  </TitlesOfParts>
  <Company>Lotus Mobile Software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SDK</dc:title>
  <dc:creator>Dung Phi</dc:creator>
  <cp:lastModifiedBy>sonvq</cp:lastModifiedBy>
  <cp:revision>2041</cp:revision>
  <cp:lastPrinted>2015-01-26T06:13:35Z</cp:lastPrinted>
  <dcterms:created xsi:type="dcterms:W3CDTF">2011-07-05T15:47:08Z</dcterms:created>
  <dcterms:modified xsi:type="dcterms:W3CDTF">2016-01-25T12:05:10Z</dcterms:modified>
</cp:coreProperties>
</file>